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596" r:id="rId5"/>
    <p:sldId id="597" r:id="rId6"/>
    <p:sldId id="599" r:id="rId7"/>
    <p:sldId id="600" r:id="rId8"/>
    <p:sldId id="611" r:id="rId9"/>
    <p:sldId id="614" r:id="rId10"/>
    <p:sldId id="615" r:id="rId11"/>
    <p:sldId id="617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4" r:id="rId47"/>
    <p:sldId id="65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4C4"/>
    <a:srgbClr val="FFD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9115-4882-D242-80EE-E93AD911618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353C-B618-F049-BA49-020FC7E5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CCC4-0C0E-B640-BD12-CD7632D0E76F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Concepts of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111</a:t>
            </a:r>
            <a:br>
              <a:rPr lang="en-US" dirty="0"/>
            </a:br>
            <a:r>
              <a:rPr lang="en-US" dirty="0"/>
              <a:t>Minot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Lecture, MWF 12:00-12:50 pm </a:t>
            </a:r>
          </a:p>
          <a:p>
            <a:r>
              <a:rPr lang="en-US" dirty="0"/>
              <a:t>Cyril Moore Science Center, Room 16</a:t>
            </a:r>
          </a:p>
          <a:p>
            <a:r>
              <a:rPr lang="en-US" dirty="0"/>
              <a:t>Lab, Tuesdays/Thursdays</a:t>
            </a:r>
          </a:p>
          <a:p>
            <a:r>
              <a:rPr lang="en-US" dirty="0"/>
              <a:t>Swain Hall, Room 304</a:t>
            </a:r>
          </a:p>
        </p:txBody>
      </p:sp>
      <p:pic>
        <p:nvPicPr>
          <p:cNvPr id="1026" name="Picture 2" descr="BiologyColo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200" cy="16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9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73ADBD43-8838-1D4B-ACD1-7906D1BB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FA7464D3-864B-7E42-87CD-A4475990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Likewise, within the mRNA is a particular codon that signals the end of the protein has been reached.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call this the </a:t>
            </a:r>
            <a:r>
              <a:rPr lang="en-US" altLang="en-US" b="1">
                <a:ea typeface="ＭＳ Ｐゴシック" panose="020B0600070205080204" pitchFamily="34" charset="-128"/>
              </a:rPr>
              <a:t>stop codon</a:t>
            </a:r>
            <a:r>
              <a:rPr lang="en-US" altLang="en-US">
                <a:ea typeface="ＭＳ Ｐゴシック" panose="020B0600070205080204" pitchFamily="34" charset="-128"/>
              </a:rPr>
              <a:t>. There are 3 different stop codons, </a:t>
            </a:r>
            <a:r>
              <a:rPr lang="en-US" altLang="en-US" b="1">
                <a:ea typeface="ＭＳ Ｐゴシック" panose="020B0600070205080204" pitchFamily="34" charset="-128"/>
              </a:rPr>
              <a:t>UAA, UAG, UGA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stop codons don’t code for any amino acids but simply mark where translation should stop.</a:t>
            </a:r>
          </a:p>
        </p:txBody>
      </p:sp>
    </p:spTree>
    <p:extLst>
      <p:ext uri="{BB962C8B-B14F-4D97-AF65-F5344CB8AC3E}">
        <p14:creationId xmlns:p14="http://schemas.microsoft.com/office/powerpoint/2010/main" val="272432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6A91173-D071-1A4C-8DBB-60DBA387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04E0007A-F718-5141-BE60-8528DAE6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B0CE8F69-0097-604C-902A-B531CCA0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/>
              <a:t>CACUUUCACGGGCU</a:t>
            </a:r>
            <a:r>
              <a:rPr lang="en-US" altLang="en-US" sz="4000">
                <a:solidFill>
                  <a:srgbClr val="1CB42C"/>
                </a:solidFill>
              </a:rPr>
              <a:t>AUG</a:t>
            </a:r>
            <a:r>
              <a:rPr lang="en-US" altLang="en-US" sz="4000"/>
              <a:t>UCGCUUCAAGAAGCAGCAACA</a:t>
            </a:r>
            <a:r>
              <a:rPr lang="en-US" altLang="en-US" sz="4000">
                <a:solidFill>
                  <a:srgbClr val="FF0000"/>
                </a:solidFill>
              </a:rPr>
              <a:t>UAA</a:t>
            </a:r>
            <a:r>
              <a:rPr lang="en-US" altLang="en-US" sz="4000"/>
              <a:t>CCGGGCAGGAGCU</a:t>
            </a:r>
          </a:p>
        </p:txBody>
      </p:sp>
    </p:spTree>
    <p:extLst>
      <p:ext uri="{BB962C8B-B14F-4D97-AF65-F5344CB8AC3E}">
        <p14:creationId xmlns:p14="http://schemas.microsoft.com/office/powerpoint/2010/main" val="334944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1F41C2C-F7F4-484F-92EA-53098009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Now let’s decode or translate the mRNA you transcribed earlier!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258E-9AB2-EF41-9AB0-6CC4B697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1CB42C"/>
                </a:solidFill>
              </a:rPr>
              <a:t>AUG/</a:t>
            </a:r>
            <a:r>
              <a:rPr lang="en-US" dirty="0"/>
              <a:t>UCG/CUU/CAA/GAA/GCA/GCA/ACA/</a:t>
            </a:r>
            <a:r>
              <a:rPr lang="en-US" dirty="0">
                <a:solidFill>
                  <a:srgbClr val="FF0000"/>
                </a:solidFill>
              </a:rPr>
              <a:t>UAA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met-   </a:t>
            </a:r>
            <a:r>
              <a:rPr lang="en-US" dirty="0" err="1"/>
              <a:t>ser</a:t>
            </a:r>
            <a:r>
              <a:rPr lang="en-US" dirty="0"/>
              <a:t>-   </a:t>
            </a:r>
            <a:r>
              <a:rPr lang="en-US" dirty="0" err="1"/>
              <a:t>leu</a:t>
            </a:r>
            <a:r>
              <a:rPr lang="en-US" dirty="0"/>
              <a:t>-   </a:t>
            </a:r>
            <a:r>
              <a:rPr lang="en-US" dirty="0" err="1"/>
              <a:t>gln</a:t>
            </a:r>
            <a:r>
              <a:rPr lang="en-US" dirty="0"/>
              <a:t>-   </a:t>
            </a:r>
            <a:r>
              <a:rPr lang="en-US" dirty="0" err="1"/>
              <a:t>glu</a:t>
            </a:r>
            <a:r>
              <a:rPr lang="en-US" dirty="0"/>
              <a:t>-  </a:t>
            </a:r>
            <a:r>
              <a:rPr lang="en-US" dirty="0" err="1"/>
              <a:t>ala</a:t>
            </a:r>
            <a:r>
              <a:rPr lang="en-US" dirty="0"/>
              <a:t>-   </a:t>
            </a:r>
            <a:r>
              <a:rPr lang="en-US" dirty="0" err="1"/>
              <a:t>ala</a:t>
            </a:r>
            <a:r>
              <a:rPr lang="en-US" dirty="0"/>
              <a:t>-  </a:t>
            </a:r>
            <a:r>
              <a:rPr lang="en-US" dirty="0" err="1"/>
              <a:t>thr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24 nucleotides in the mRNA reading frame=8 amino acids in the protein.  A small protein (like the one shown) is also called a </a:t>
            </a:r>
            <a:r>
              <a:rPr lang="en-US" b="1" i="1" dirty="0"/>
              <a:t>peptide.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3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95D3EEA-0E6A-5F40-90D7-BFB317F1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universal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22CF-ABC0-3F40-A085-42E77C80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genetic code is known as universal because the same code is used by all organisms to make proteins.  </a:t>
            </a:r>
          </a:p>
          <a:p>
            <a:pPr lvl="1">
              <a:defRPr/>
            </a:pPr>
            <a:r>
              <a:rPr lang="en-US" dirty="0"/>
              <a:t>Viruses</a:t>
            </a:r>
          </a:p>
          <a:p>
            <a:pPr lvl="1">
              <a:defRPr/>
            </a:pPr>
            <a:r>
              <a:rPr lang="en-US" dirty="0"/>
              <a:t>Monkeys</a:t>
            </a:r>
          </a:p>
          <a:p>
            <a:pPr lvl="1">
              <a:defRPr/>
            </a:pPr>
            <a:r>
              <a:rPr lang="en-US" dirty="0"/>
              <a:t>Jellyfish</a:t>
            </a:r>
          </a:p>
          <a:p>
            <a:pPr lvl="1">
              <a:defRPr/>
            </a:pPr>
            <a:r>
              <a:rPr lang="en-US" dirty="0"/>
              <a:t>Bacteria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4400" dirty="0"/>
              <a:t>You name it!!</a:t>
            </a:r>
          </a:p>
        </p:txBody>
      </p:sp>
    </p:spTree>
    <p:extLst>
      <p:ext uri="{BB962C8B-B14F-4D97-AF65-F5344CB8AC3E}">
        <p14:creationId xmlns:p14="http://schemas.microsoft.com/office/powerpoint/2010/main" val="7167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ECC4F41-0F70-314D-8D58-26ED4AD3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00C4622-A4FF-5E4E-84FC-E655CE8F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 do the helper RNAs come into play?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rRNA</a:t>
            </a:r>
            <a:r>
              <a:rPr lang="en-US" altLang="en-US">
                <a:ea typeface="ＭＳ Ｐゴシック" panose="020B0600070205080204" pitchFamily="34" charset="-128"/>
              </a:rPr>
              <a:t> makes up part of the ribosome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tRNA</a:t>
            </a:r>
            <a:r>
              <a:rPr lang="en-US" altLang="en-US">
                <a:ea typeface="ＭＳ Ｐゴシック" panose="020B0600070205080204" pitchFamily="34" charset="-128"/>
              </a:rPr>
              <a:t> delivers the amino acids according to the mRNA code</a:t>
            </a:r>
          </a:p>
        </p:txBody>
      </p:sp>
    </p:spTree>
    <p:extLst>
      <p:ext uri="{BB962C8B-B14F-4D97-AF65-F5344CB8AC3E}">
        <p14:creationId xmlns:p14="http://schemas.microsoft.com/office/powerpoint/2010/main" val="88805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4DF98B90-621D-B045-8CF9-CC59FCEC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11.9</a:t>
            </a:r>
          </a:p>
        </p:txBody>
      </p:sp>
      <p:pic>
        <p:nvPicPr>
          <p:cNvPr id="39938" name="Picture 2" descr="mad25510_11_09.jpg">
            <a:extLst>
              <a:ext uri="{FF2B5EF4-FFF2-40B4-BE49-F238E27FC236}">
                <a16:creationId xmlns:a16="http://schemas.microsoft.com/office/drawing/2014/main" id="{DBF4006D-32BF-6344-BE71-B31CE15E3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7800"/>
            <a:ext cx="34909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:a16="http://schemas.microsoft.com/office/drawing/2014/main" id="{DBEBFD32-74EB-2D42-B4E9-1DF32AFA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7013"/>
            <a:ext cx="2514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tRNAs have an RNA sequence that is complementary to each codon.  They also have a specific amino acid attached to them.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36A966-1787-4940-8606-8441E2A80666}"/>
              </a:ext>
            </a:extLst>
          </p:cNvPr>
          <p:cNvCxnSpPr>
            <a:stCxn id="39939" idx="1"/>
          </p:cNvCxnSpPr>
          <p:nvPr/>
        </p:nvCxnSpPr>
        <p:spPr>
          <a:xfrm flipH="1" flipV="1">
            <a:off x="6019800" y="4572000"/>
            <a:ext cx="609600" cy="341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5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20EC753-FDEA-A544-B752-60A8D0D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11.13a</a:t>
            </a:r>
          </a:p>
        </p:txBody>
      </p:sp>
      <p:pic>
        <p:nvPicPr>
          <p:cNvPr id="40962" name="Picture 2" descr="mad25510_11_13a.jpg">
            <a:extLst>
              <a:ext uri="{FF2B5EF4-FFF2-40B4-BE49-F238E27FC236}">
                <a16:creationId xmlns:a16="http://schemas.microsoft.com/office/drawing/2014/main" id="{4A27B1E3-008C-0442-9D37-F34C52812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7800"/>
            <a:ext cx="524510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1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2815EF9-95B6-A240-8B1D-60032794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1D64AF6-47B2-2343-A548-03B92CA1B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won’t focus on more details of translation…</a:t>
            </a:r>
            <a:r>
              <a:rPr lang="en-US" altLang="en-US" u="sng" dirty="0">
                <a:ea typeface="ＭＳ Ｐゴシック" panose="020B0600070205080204" pitchFamily="34" charset="-128"/>
              </a:rPr>
              <a:t>please read and look at figures.</a:t>
            </a: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Review the cell---</a:t>
            </a:r>
            <a:r>
              <a:rPr lang="en-US" altLang="en-US" dirty="0">
                <a:ea typeface="ＭＳ Ｐゴシック" panose="020B0600070205080204" pitchFamily="34" charset="-128"/>
              </a:rPr>
              <a:t>Now you can SEE what ribosomes do. Now you can SEE the rough ER’s role in the cell! </a:t>
            </a:r>
          </a:p>
          <a:p>
            <a:endParaRPr lang="en-US" altLang="en-US" u="sng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There are only minor differences in gene expression in prokaryotes and eukaryotes.</a:t>
            </a:r>
          </a:p>
        </p:txBody>
      </p:sp>
    </p:spTree>
    <p:extLst>
      <p:ext uri="{BB962C8B-B14F-4D97-AF65-F5344CB8AC3E}">
        <p14:creationId xmlns:p14="http://schemas.microsoft.com/office/powerpoint/2010/main" val="149924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687EAEC-EBD3-1542-A7DE-1B94D900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43010" name="Picture 2" descr="mad25510_11_17.jpg">
            <a:extLst>
              <a:ext uri="{FF2B5EF4-FFF2-40B4-BE49-F238E27FC236}">
                <a16:creationId xmlns:a16="http://schemas.microsoft.com/office/drawing/2014/main" id="{3FD9B63E-4DB8-2640-87DE-B4A7CD1A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50850"/>
            <a:ext cx="8062913" cy="5969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8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>
            <a:extLst>
              <a:ext uri="{FF2B5EF4-FFF2-40B4-BE49-F238E27FC236}">
                <a16:creationId xmlns:a16="http://schemas.microsoft.com/office/drawing/2014/main" id="{A3B28764-6B09-FC48-845C-C6706211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Content Placeholder 3">
            <a:extLst>
              <a:ext uri="{FF2B5EF4-FFF2-40B4-BE49-F238E27FC236}">
                <a16:creationId xmlns:a16="http://schemas.microsoft.com/office/drawing/2014/main" id="{1FDC5DC3-E23A-2244-9208-9C22EBD9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do need to think about one more predicted characteristic of the genetic material.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It can </a:t>
            </a:r>
            <a:r>
              <a:rPr lang="en-US" altLang="en-US" i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ea typeface="ＭＳ Ｐゴシック" panose="020B0600070205080204" pitchFamily="34" charset="-128"/>
              </a:rPr>
              <a:t> gradually over time.  If a gene changes in anyway…predict the result….</a:t>
            </a:r>
          </a:p>
        </p:txBody>
      </p:sp>
    </p:spTree>
    <p:extLst>
      <p:ext uri="{BB962C8B-B14F-4D97-AF65-F5344CB8AC3E}">
        <p14:creationId xmlns:p14="http://schemas.microsoft.com/office/powerpoint/2010/main" val="59725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31</a:t>
            </a:r>
            <a:br>
              <a:rPr lang="en-US" dirty="0"/>
            </a:br>
            <a:r>
              <a:rPr lang="en-US" dirty="0"/>
              <a:t>April 23,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Announcements—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	Will get Exam 4 back in lab next week.  We will go over them next Friday after they are returned.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This week’s lab---an evolution board game.  You choose your traits.  Amazingly fun and helps us understand natural selection!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517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303058A-6B4B-DA40-8F5D-35C7C9D1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EF492EC0-3658-544B-A5E5-4A6093253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change in amino acids, which means a change in the  protein!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And if proteins are ultimately what controls what a cell/organism can do…this protein change will likely introduce variation in the organism!</a:t>
            </a:r>
          </a:p>
        </p:txBody>
      </p:sp>
    </p:spTree>
    <p:extLst>
      <p:ext uri="{BB962C8B-B14F-4D97-AF65-F5344CB8AC3E}">
        <p14:creationId xmlns:p14="http://schemas.microsoft.com/office/powerpoint/2010/main" val="69111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A9D0405-7ED7-9742-94CD-EA5B62CF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74EF0AAF-D9CB-C74F-AF51-E93E1810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back up…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change in DNA is known as a </a:t>
            </a:r>
            <a:r>
              <a:rPr lang="en-US" altLang="en-US" b="1" i="1">
                <a:ea typeface="ＭＳ Ｐゴシック" panose="020B0600070205080204" pitchFamily="34" charset="-128"/>
              </a:rPr>
              <a:t>mutation.</a:t>
            </a:r>
            <a:r>
              <a:rPr lang="en-US" altLang="en-US">
                <a:ea typeface="ＭＳ Ｐゴシック" panose="020B0600070205080204" pitchFamily="34" charset="-128"/>
              </a:rPr>
              <a:t>  Once a nucleotide sequence change occurs in DNA, it is faithfully copied.  It becomes permanent in all cells that were produced after the time of the mutation.</a:t>
            </a:r>
          </a:p>
        </p:txBody>
      </p:sp>
    </p:spTree>
    <p:extLst>
      <p:ext uri="{BB962C8B-B14F-4D97-AF65-F5344CB8AC3E}">
        <p14:creationId xmlns:p14="http://schemas.microsoft.com/office/powerpoint/2010/main" val="202761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9927ED6-CEA7-E14A-B851-6F27D9B1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387E2C31-8D85-2A4E-AC25-B1DADA20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 let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return to a familiar example…Mendel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peas.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is likely that at one time, all garden pea plants made smooth peas.  By accident (probably during DNA replication), a change was made in a specific pea plant gene that resulted in wrinkly peas.</a:t>
            </a:r>
          </a:p>
        </p:txBody>
      </p:sp>
    </p:spTree>
    <p:extLst>
      <p:ext uri="{BB962C8B-B14F-4D97-AF65-F5344CB8AC3E}">
        <p14:creationId xmlns:p14="http://schemas.microsoft.com/office/powerpoint/2010/main" val="109125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09423AE-B70E-594C-A0EF-67774AF0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D20124F1-A47F-4244-949E-532E7DE4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8131" name="Picture 2" descr="http://farm3.static.flickr.com/2682/4360360930_f6f97d82c6.jpg">
            <a:extLst>
              <a:ext uri="{FF2B5EF4-FFF2-40B4-BE49-F238E27FC236}">
                <a16:creationId xmlns:a16="http://schemas.microsoft.com/office/drawing/2014/main" id="{EDFACE28-0884-2149-8694-68CBF4F9B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9488"/>
            <a:ext cx="75168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3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671F86-CA3A-A947-912D-60056266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AA12-3E62-1145-ADA7-B978A772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makes one pea smooth and another wrinkled?  </a:t>
            </a:r>
          </a:p>
          <a:p>
            <a:pPr lvl="1">
              <a:defRPr/>
            </a:pPr>
            <a:r>
              <a:rPr lang="en-US" dirty="0"/>
              <a:t>A different version of the same protein.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38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D68AFBC-422C-EF46-97CF-ACF00EB5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4" y="34906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For example…consider the following…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Pretend this little gene controls pea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B227-6A45-A643-BC16-DD8213B7F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1CB42C"/>
                </a:solidFill>
              </a:rPr>
              <a:t>AUG/</a:t>
            </a:r>
            <a:r>
              <a:rPr lang="en-US" dirty="0"/>
              <a:t>UCG/CUU/CAA/GAA/GCA/GCA/ACA/</a:t>
            </a:r>
            <a:r>
              <a:rPr lang="en-US" dirty="0">
                <a:solidFill>
                  <a:srgbClr val="FF0000"/>
                </a:solidFill>
              </a:rPr>
              <a:t>UAA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met-   </a:t>
            </a:r>
            <a:r>
              <a:rPr lang="en-US" dirty="0" err="1"/>
              <a:t>ser</a:t>
            </a:r>
            <a:r>
              <a:rPr lang="en-US" dirty="0"/>
              <a:t>-   </a:t>
            </a:r>
            <a:r>
              <a:rPr lang="en-US" dirty="0" err="1"/>
              <a:t>leu</a:t>
            </a:r>
            <a:r>
              <a:rPr lang="en-US" dirty="0"/>
              <a:t>-   </a:t>
            </a:r>
            <a:r>
              <a:rPr lang="en-US" dirty="0" err="1"/>
              <a:t>gln</a:t>
            </a:r>
            <a:r>
              <a:rPr lang="en-US" dirty="0"/>
              <a:t>-   </a:t>
            </a:r>
            <a:r>
              <a:rPr lang="en-US" dirty="0" err="1"/>
              <a:t>glu</a:t>
            </a:r>
            <a:r>
              <a:rPr lang="en-US" dirty="0"/>
              <a:t>-  </a:t>
            </a:r>
            <a:r>
              <a:rPr lang="en-US" dirty="0" err="1"/>
              <a:t>ala</a:t>
            </a:r>
            <a:r>
              <a:rPr lang="en-US" dirty="0"/>
              <a:t>-   </a:t>
            </a:r>
            <a:r>
              <a:rPr lang="en-US" dirty="0" err="1"/>
              <a:t>ala</a:t>
            </a:r>
            <a:r>
              <a:rPr lang="en-US" dirty="0"/>
              <a:t>-  </a:t>
            </a:r>
            <a:r>
              <a:rPr lang="en-US" dirty="0" err="1"/>
              <a:t>thr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What if a mutation occurred here?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A substitution of one nucleotide for another is known as a </a:t>
            </a:r>
            <a:r>
              <a:rPr lang="en-US" b="1" i="1" dirty="0"/>
              <a:t>point mutation</a:t>
            </a:r>
            <a:r>
              <a:rPr lang="en-US" dirty="0"/>
              <a:t>. Other types of DNA changes occur---stay tuned.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FC7C1B-F3E8-994A-81BB-76D87CAC91B0}"/>
              </a:ext>
            </a:extLst>
          </p:cNvPr>
          <p:cNvCxnSpPr/>
          <p:nvPr/>
        </p:nvCxnSpPr>
        <p:spPr>
          <a:xfrm flipH="1" flipV="1">
            <a:off x="5029200" y="2057400"/>
            <a:ext cx="11430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29DE58A-0F35-3E4E-94DD-EEFFC6C5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22F46-ED0F-1C4B-9A9C-B00155C5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1CB42C"/>
                </a:solidFill>
              </a:rPr>
              <a:t>AUG/</a:t>
            </a:r>
            <a:r>
              <a:rPr lang="en-US" dirty="0"/>
              <a:t>UCG/CUU/CAA/GA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/GCA/GCA/ACA/</a:t>
            </a:r>
            <a:r>
              <a:rPr lang="en-US" dirty="0">
                <a:solidFill>
                  <a:srgbClr val="FF0000"/>
                </a:solidFill>
              </a:rPr>
              <a:t>UAA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met-   </a:t>
            </a:r>
            <a:r>
              <a:rPr lang="en-US" dirty="0" err="1"/>
              <a:t>ser</a:t>
            </a:r>
            <a:r>
              <a:rPr lang="en-US" dirty="0"/>
              <a:t>-   </a:t>
            </a:r>
            <a:r>
              <a:rPr lang="en-US" dirty="0" err="1"/>
              <a:t>leu</a:t>
            </a:r>
            <a:r>
              <a:rPr lang="en-US" dirty="0"/>
              <a:t>-   </a:t>
            </a:r>
            <a:r>
              <a:rPr lang="en-US" dirty="0">
                <a:solidFill>
                  <a:srgbClr val="FF0000"/>
                </a:solidFill>
              </a:rPr>
              <a:t>asp</a:t>
            </a:r>
            <a:r>
              <a:rPr lang="en-US" dirty="0"/>
              <a:t>-   </a:t>
            </a:r>
            <a:r>
              <a:rPr lang="en-US" dirty="0" err="1"/>
              <a:t>glu</a:t>
            </a:r>
            <a:r>
              <a:rPr lang="en-US" dirty="0"/>
              <a:t>-  </a:t>
            </a:r>
            <a:r>
              <a:rPr lang="en-US" dirty="0" err="1"/>
              <a:t>ala</a:t>
            </a:r>
            <a:r>
              <a:rPr lang="en-US" dirty="0"/>
              <a:t>-   </a:t>
            </a:r>
            <a:r>
              <a:rPr lang="en-US" dirty="0" err="1"/>
              <a:t>ala</a:t>
            </a:r>
            <a:r>
              <a:rPr lang="en-US" dirty="0"/>
              <a:t>-  </a:t>
            </a:r>
            <a:r>
              <a:rPr lang="en-US" dirty="0" err="1"/>
              <a:t>thr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new amino acid sequence might make the protein different enough to produce the wrinkling we see.</a:t>
            </a:r>
          </a:p>
        </p:txBody>
      </p:sp>
    </p:spTree>
    <p:extLst>
      <p:ext uri="{BB962C8B-B14F-4D97-AF65-F5344CB8AC3E}">
        <p14:creationId xmlns:p14="http://schemas.microsoft.com/office/powerpoint/2010/main" val="33612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70D73B6D-CA39-4247-B1A7-15DCC3B2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03EF69E-6654-E548-8E54-8BB426F4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Now there are 2 different  versions of a gene that affects the shape of peas.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do we call different versions of the same gene?</a:t>
            </a:r>
          </a:p>
          <a:p>
            <a:pPr lvl="2"/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Alleles!  </a:t>
            </a:r>
            <a:r>
              <a:rPr lang="en-US" altLang="en-US" sz="3600" dirty="0">
                <a:ea typeface="ＭＳ Ｐゴシック" panose="020B0600070205080204" pitchFamily="34" charset="-128"/>
              </a:rPr>
              <a:t>Alleles encode different versions of the same protein, to produce variation among individuals in a population.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688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40B2BAA4-9AAA-B742-9EB2-7659269C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92E79FB9-98D6-7C42-B4AA-0C37D07C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of you have blue (non-pigmented) eyes and some of you have pigmented eyes due to variation in one gene.  The gene encodes a protein that controls the production of pigment in the eye!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Your book describes alleles using an example observed in corn kernels.  These alleles arose due to a different kind of mutation (not a point mutation), but illustrate the same idea.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9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B97E0A9-456A-9340-927A-39BCCE10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11.18a</a:t>
            </a:r>
          </a:p>
        </p:txBody>
      </p:sp>
      <p:pic>
        <p:nvPicPr>
          <p:cNvPr id="55298" name="Picture 2" descr="mad25510_11_18a.jpg">
            <a:extLst>
              <a:ext uri="{FF2B5EF4-FFF2-40B4-BE49-F238E27FC236}">
                <a16:creationId xmlns:a16="http://schemas.microsoft.com/office/drawing/2014/main" id="{5AF92264-CD85-7B4E-B27B-B06582F3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514350"/>
            <a:ext cx="4779962" cy="584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6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dirty="0"/>
          </a:p>
          <a:p>
            <a:pPr lvl="2"/>
            <a:r>
              <a:rPr lang="en-US" sz="3200" dirty="0"/>
              <a:t>What is </a:t>
            </a:r>
            <a:r>
              <a:rPr lang="en-US" sz="3200" i="1" dirty="0"/>
              <a:t>semiconservative</a:t>
            </a:r>
            <a:r>
              <a:rPr lang="en-US" sz="3200" dirty="0"/>
              <a:t> replication?</a:t>
            </a:r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How is DNA used in cells?  How is the recipe for traits “read”?</a:t>
            </a:r>
          </a:p>
          <a:p>
            <a:pPr lvl="2"/>
            <a:r>
              <a:rPr lang="en-US" sz="3200" dirty="0"/>
              <a:t>What are the 2 parts of gene expression?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507BE55-270D-5346-8DFE-1BEFA0E1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11.18b</a:t>
            </a:r>
          </a:p>
        </p:txBody>
      </p:sp>
      <p:pic>
        <p:nvPicPr>
          <p:cNvPr id="56322" name="Picture 2" descr="mad25510_11_18b.jpg">
            <a:extLst>
              <a:ext uri="{FF2B5EF4-FFF2-40B4-BE49-F238E27FC236}">
                <a16:creationId xmlns:a16="http://schemas.microsoft.com/office/drawing/2014/main" id="{1FAF8019-43F2-B540-9BEF-ABD73471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647700"/>
            <a:ext cx="4540250" cy="557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72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>
            <a:extLst>
              <a:ext uri="{FF2B5EF4-FFF2-40B4-BE49-F238E27FC236}">
                <a16:creationId xmlns:a16="http://schemas.microsoft.com/office/drawing/2014/main" id="{450BD760-2A56-2543-8E24-957959EF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Connecting genetics to evolution</a:t>
            </a:r>
          </a:p>
        </p:txBody>
      </p:sp>
      <p:sp>
        <p:nvSpPr>
          <p:cNvPr id="57346" name="Content Placeholder 3">
            <a:extLst>
              <a:ext uri="{FF2B5EF4-FFF2-40B4-BE49-F238E27FC236}">
                <a16:creationId xmlns:a16="http://schemas.microsoft.com/office/drawing/2014/main" id="{8CE7F673-DD5D-2446-8ADA-87C0D7C4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These small changes in genes provide variation in individuals in a population.  Some variation may help these individuals survive.  If they survive they potentially reproduce and pass that form of the trait to offspring…After time we may see populations shift and after a long time we may see creatures that resemble the original creatures, but have new/different traits…a different species.</a:t>
            </a:r>
          </a:p>
        </p:txBody>
      </p:sp>
    </p:spTree>
    <p:extLst>
      <p:ext uri="{BB962C8B-B14F-4D97-AF65-F5344CB8AC3E}">
        <p14:creationId xmlns:p14="http://schemas.microsoft.com/office/powerpoint/2010/main" val="4086487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FA386EB-5F35-7F4B-8DE3-6F946E45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96B18ABE-43E6-3D40-A1D6-9539C402A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24" r="-31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6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187021D3-564E-3940-A344-EEF7B4CE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2FBFF-8E63-F642-B47A-03AD31F888FE}"/>
              </a:ext>
            </a:extLst>
          </p:cNvPr>
          <p:cNvSpPr txBox="1"/>
          <p:nvPr/>
        </p:nvSpPr>
        <p:spPr>
          <a:xfrm>
            <a:off x="457200" y="274638"/>
            <a:ext cx="272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about this mechanism of change when you play Evolution this week---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CDA6C-2277-4B41-8FC2-57EEB4D8F0A6}"/>
              </a:ext>
            </a:extLst>
          </p:cNvPr>
          <p:cNvSpPr txBox="1"/>
          <p:nvPr/>
        </p:nvSpPr>
        <p:spPr>
          <a:xfrm>
            <a:off x="1371595" y="2870793"/>
            <a:ext cx="273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about the speckled moth example from last week---how did a little change in the coloration of moths lead to natural selection? A shift in what it looked like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B264B7-D315-DF4F-A6CF-96634B2A3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A1B6-4775-E149-BC98-22DBCBE2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there resistance to evolution as a mechanism for biodiversity?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7AB9-3147-5648-A873-88BDCCC0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353"/>
          </a:xfrm>
        </p:spPr>
        <p:txBody>
          <a:bodyPr/>
          <a:lstStyle/>
          <a:p>
            <a:r>
              <a:rPr lang="en-US" dirty="0"/>
              <a:t>It is not consistent with a literal interpretation of  immediate/rapid creation of different organisms by a higher power.</a:t>
            </a:r>
          </a:p>
          <a:p>
            <a:endParaRPr lang="en-US" dirty="0"/>
          </a:p>
          <a:p>
            <a:r>
              <a:rPr lang="en-US" dirty="0"/>
              <a:t>The human dilemma-- humans consider shared ancestors somehow demeaning---preferring a view of humans as higher/better form of life.</a:t>
            </a:r>
          </a:p>
        </p:txBody>
      </p:sp>
    </p:spTree>
    <p:extLst>
      <p:ext uri="{BB962C8B-B14F-4D97-AF65-F5344CB8AC3E}">
        <p14:creationId xmlns:p14="http://schemas.microsoft.com/office/powerpoint/2010/main" val="2969103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8F6C-DCA8-2B45-9C84-97003059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Overwhelming evidence…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6928-A449-5148-9FBB-65BB383C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dating of life/environments shows the earth and former life forms (fossils) at </a:t>
            </a:r>
            <a:r>
              <a:rPr lang="en-US"/>
              <a:t>least millions </a:t>
            </a:r>
            <a:r>
              <a:rPr lang="en-US" dirty="0"/>
              <a:t>of years old.</a:t>
            </a:r>
          </a:p>
          <a:p>
            <a:endParaRPr lang="en-US" dirty="0"/>
          </a:p>
          <a:p>
            <a:r>
              <a:rPr lang="en-US" dirty="0"/>
              <a:t>Direct analysis of DNA shows remarkably similar sequence of seemingly different life forms. </a:t>
            </a:r>
          </a:p>
        </p:txBody>
      </p:sp>
    </p:spTree>
    <p:extLst>
      <p:ext uri="{BB962C8B-B14F-4D97-AF65-F5344CB8AC3E}">
        <p14:creationId xmlns:p14="http://schemas.microsoft.com/office/powerpoint/2010/main" val="1755946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2047-546B-F446-B53D-8354D02A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share genes with bacteria and even viruses!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94B9-91FA-284E-BE78-6FB780C2B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286CC-E954-5049-B627-051212DA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626"/>
            <a:ext cx="9144000" cy="48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6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F783-2F09-E64B-B40C-08F0AF0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we share more with mammals, especially primates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5056-2046-5140-B9E8-5388622CF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slides show variation in traits, but DNA analysis show the most direct evidence for shared ancestors.</a:t>
            </a:r>
          </a:p>
        </p:txBody>
      </p:sp>
    </p:spTree>
    <p:extLst>
      <p:ext uri="{BB962C8B-B14F-4D97-AF65-F5344CB8AC3E}">
        <p14:creationId xmlns:p14="http://schemas.microsoft.com/office/powerpoint/2010/main" val="1759008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499D08D-DCE4-AA4B-9534-7D19737F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Example?...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86C0BCF8-DF96-284D-9F8A-EA82BFB8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 the last 2-3 million years, humans had small variations in skull shape.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Some variation was due to different alleles of genes controlling skull development or shape.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If a specific feature (like jaw shape) helped individuals to survive they reproduced and passed those alleles to their offspring.</a:t>
            </a:r>
          </a:p>
        </p:txBody>
      </p:sp>
    </p:spTree>
    <p:extLst>
      <p:ext uri="{BB962C8B-B14F-4D97-AF65-F5344CB8AC3E}">
        <p14:creationId xmlns:p14="http://schemas.microsoft.com/office/powerpoint/2010/main" val="868444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A5BFDE-55A0-2D41-9F29-4B5A1720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Variation in skull design in humans</a:t>
            </a:r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44F8860F-9696-B94D-A20B-994F3336F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40" b="-19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09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A88EDEC0-2923-0E43-912C-9D1CC5EF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11.9</a:t>
            </a:r>
          </a:p>
        </p:txBody>
      </p:sp>
      <p:pic>
        <p:nvPicPr>
          <p:cNvPr id="59394" name="Picture 2" descr="mad25510_11_09.jpg">
            <a:extLst>
              <a:ext uri="{FF2B5EF4-FFF2-40B4-BE49-F238E27FC236}">
                <a16:creationId xmlns:a16="http://schemas.microsoft.com/office/drawing/2014/main" id="{D31E30BA-81B1-5D46-B5B5-F2A5BF16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7800"/>
            <a:ext cx="34909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91130A-7FE8-E14C-8C6A-C738D0026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4343400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1B4D-3781-754B-B2A4-EAEF457F47C6}"/>
              </a:ext>
            </a:extLst>
          </p:cNvPr>
          <p:cNvSpPr txBox="1"/>
          <p:nvPr/>
        </p:nvSpPr>
        <p:spPr>
          <a:xfrm>
            <a:off x="754912" y="3062288"/>
            <a:ext cx="7176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1---</a:t>
            </a:r>
            <a:r>
              <a:rPr lang="en-US" sz="4000" b="1" dirty="0"/>
              <a:t>transcription</a:t>
            </a:r>
            <a:r>
              <a:rPr lang="en-US" sz="4000" dirty="0"/>
              <a:t>.  Making a complementary RNA sequence of the DNA sequence of a gene.</a:t>
            </a:r>
          </a:p>
          <a:p>
            <a:r>
              <a:rPr lang="en-US" sz="4000" dirty="0"/>
              <a:t>Transcription makes mRNA.</a:t>
            </a:r>
          </a:p>
        </p:txBody>
      </p:sp>
    </p:spTree>
    <p:extLst>
      <p:ext uri="{BB962C8B-B14F-4D97-AF65-F5344CB8AC3E}">
        <p14:creationId xmlns:p14="http://schemas.microsoft.com/office/powerpoint/2010/main" val="118521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442892EC-3703-DD4E-A4E8-41DDE2DA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2C0570B1-42DD-9043-9BE8-E7A05618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Modern humans evolved a larger brain space and less developed jaw.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Modern apes retain the jaw design to survive in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635389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032DF21-EA91-2445-B56F-956F61D7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Modern Genetics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8FB8E0FE-ECE9-CE4C-A074-B5FED303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Since we know so much about how genes work---can we apply that information to change genes?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example, could we change a gene alteration that causes a disease?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we control genes that give an organism a better chance of survival?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some cases yes!</a:t>
            </a:r>
          </a:p>
        </p:txBody>
      </p:sp>
    </p:spTree>
    <p:extLst>
      <p:ext uri="{BB962C8B-B14F-4D97-AF65-F5344CB8AC3E}">
        <p14:creationId xmlns:p14="http://schemas.microsoft.com/office/powerpoint/2010/main" val="1987024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92DE99D-F941-344C-A21C-FF064652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Biotechnology/Molecular Genetics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0852308-244C-7145-A20A-EBF6D7FE1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 started out discussing gene expression by saying that experiments from the 1950s through the 1980s really showed us how this all works.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Much research from the 1980s through today has focused on </a:t>
            </a:r>
            <a:r>
              <a:rPr lang="en-US" altLang="en-US" b="1" i="1">
                <a:ea typeface="ＭＳ Ｐゴシック" panose="020B0600070205080204" pitchFamily="34" charset="-128"/>
              </a:rPr>
              <a:t>applying</a:t>
            </a:r>
            <a:r>
              <a:rPr lang="en-US" altLang="en-US">
                <a:ea typeface="ＭＳ Ｐゴシック" panose="020B0600070205080204" pitchFamily="34" charset="-128"/>
              </a:rPr>
              <a:t> genetic mechanisms to benefit humans, and the living world.</a:t>
            </a:r>
          </a:p>
        </p:txBody>
      </p:sp>
    </p:spTree>
    <p:extLst>
      <p:ext uri="{BB962C8B-B14F-4D97-AF65-F5344CB8AC3E}">
        <p14:creationId xmlns:p14="http://schemas.microsoft.com/office/powerpoint/2010/main" val="4207814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1CBDDA7-211B-9E4B-AA59-16B5A467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Recall…the code is universal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67F8785C-767F-F348-AB22-02EBBBECF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That means any gene, from any organism, is expected to be expressed the same way in another organism.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We’ve taken advantage of this in the development of </a:t>
            </a:r>
            <a:r>
              <a:rPr lang="en-US" altLang="en-US" b="1" i="1">
                <a:ea typeface="ＭＳ Ｐゴシック" panose="020B0600070205080204" pitchFamily="34" charset="-128"/>
              </a:rPr>
              <a:t>recombinant DNA technology.</a:t>
            </a:r>
          </a:p>
        </p:txBody>
      </p:sp>
    </p:spTree>
    <p:extLst>
      <p:ext uri="{BB962C8B-B14F-4D97-AF65-F5344CB8AC3E}">
        <p14:creationId xmlns:p14="http://schemas.microsoft.com/office/powerpoint/2010/main" val="246115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EABABFB-B3D2-A947-8334-F71C95F1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A5CB26C-7E81-B34C-AC2D-AF1818F36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Recombinant</a:t>
            </a:r>
            <a:r>
              <a:rPr lang="en-US" altLang="en-US">
                <a:ea typeface="ＭＳ Ｐゴシック" panose="020B0600070205080204" pitchFamily="34" charset="-128"/>
              </a:rPr>
              <a:t> refers to the idea that we can cut and paste DNA from different organisms together AND that we put DNA from one organism into another.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We can recombine genetic material---human insulin can be made cheaply and efficiently by bacteria---people with type I diabetes use recombinant insulin.</a:t>
            </a:r>
          </a:p>
        </p:txBody>
      </p:sp>
    </p:spTree>
    <p:extLst>
      <p:ext uri="{BB962C8B-B14F-4D97-AF65-F5344CB8AC3E}">
        <p14:creationId xmlns:p14="http://schemas.microsoft.com/office/powerpoint/2010/main" val="1696311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3A22AA7-369C-444B-8BD2-0640D8F6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11.19</a:t>
            </a:r>
          </a:p>
        </p:txBody>
      </p:sp>
      <p:pic>
        <p:nvPicPr>
          <p:cNvPr id="37890" name="Picture 2" descr="mad25510_11_19.jpg">
            <a:extLst>
              <a:ext uri="{FF2B5EF4-FFF2-40B4-BE49-F238E27FC236}">
                <a16:creationId xmlns:a16="http://schemas.microsoft.com/office/drawing/2014/main" id="{7410E80C-B389-3242-9432-2F87A10F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77800"/>
            <a:ext cx="345440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805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88F0AAC-0D05-5A47-A472-8764000B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B5B590D-8844-7F43-928E-CEE35FD7B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Scientists have made modifications to organisms by adding genes to theirs.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When a gene from another organism is added, we call this a </a:t>
            </a:r>
            <a:r>
              <a:rPr lang="en-US" altLang="en-US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transgenic organism.</a:t>
            </a:r>
          </a:p>
        </p:txBody>
      </p:sp>
    </p:spTree>
    <p:extLst>
      <p:ext uri="{BB962C8B-B14F-4D97-AF65-F5344CB8AC3E}">
        <p14:creationId xmlns:p14="http://schemas.microsoft.com/office/powerpoint/2010/main" val="593506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5243AD6-ECC6-3D46-B790-7FCE143E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Examples?..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A2CAB05-0F5C-0944-9470-84DB07331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Bacteria with added genes to make them able to digest envronmental waste.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Fish with added growth genes make them bigger faster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Crop plants with added genes can withstand cold temps, weeds, or treatment with chemicals.</a:t>
            </a:r>
          </a:p>
        </p:txBody>
      </p:sp>
    </p:spTree>
    <p:extLst>
      <p:ext uri="{BB962C8B-B14F-4D97-AF65-F5344CB8AC3E}">
        <p14:creationId xmlns:p14="http://schemas.microsoft.com/office/powerpoint/2010/main" val="414497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67D5B6F8-6E83-1349-8E55-5CD3B9DB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expression—part 2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9AB8B13D-8220-F94F-B017-6A46DAD2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Gene expression is really a 2-part process.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2.  The mRNA produced in transcription is </a:t>
            </a:r>
            <a:r>
              <a:rPr lang="en-US" altLang="en-US" b="1" dirty="0">
                <a:ea typeface="ＭＳ Ｐゴシック" panose="020B0600070205080204" pitchFamily="34" charset="-128"/>
              </a:rPr>
              <a:t>translated</a:t>
            </a:r>
            <a:r>
              <a:rPr lang="en-US" altLang="en-US" dirty="0">
                <a:ea typeface="ＭＳ Ｐゴシック" panose="020B0600070205080204" pitchFamily="34" charset="-128"/>
              </a:rPr>
              <a:t> into a protein.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Recall a protein is a sequence of amino acids.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Translation is converting the “language” of mRNA into the ”language” of amino acids to build a protein.</a:t>
            </a:r>
          </a:p>
        </p:txBody>
      </p:sp>
    </p:spTree>
    <p:extLst>
      <p:ext uri="{BB962C8B-B14F-4D97-AF65-F5344CB8AC3E}">
        <p14:creationId xmlns:p14="http://schemas.microsoft.com/office/powerpoint/2010/main" val="325698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C0486E80-CB05-1546-8534-3FF843B0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971DB148-6A86-1845-AE68-44FDDEFB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Cells use a system of 3-nucleotides for each amino acid.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is called the genetic code.  It is referred to as a triplet code.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30 nucleotide code is called a codon.</a:t>
            </a:r>
          </a:p>
        </p:txBody>
      </p:sp>
    </p:spTree>
    <p:extLst>
      <p:ext uri="{BB962C8B-B14F-4D97-AF65-F5344CB8AC3E}">
        <p14:creationId xmlns:p14="http://schemas.microsoft.com/office/powerpoint/2010/main" val="295785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BFC1F315-B2EE-3444-A2BE-EE36F939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The universal genetic code</a:t>
            </a:r>
          </a:p>
        </p:txBody>
      </p:sp>
      <p:pic>
        <p:nvPicPr>
          <p:cNvPr id="63490" name="Picture 2" descr="mad25510_11_10.jpg">
            <a:extLst>
              <a:ext uri="{FF2B5EF4-FFF2-40B4-BE49-F238E27FC236}">
                <a16:creationId xmlns:a16="http://schemas.microsoft.com/office/drawing/2014/main" id="{A116B2F3-01AB-3448-9F4A-C7079F12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8900"/>
            <a:ext cx="8686800" cy="4130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3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>
            <a:extLst>
              <a:ext uri="{FF2B5EF4-FFF2-40B4-BE49-F238E27FC236}">
                <a16:creationId xmlns:a16="http://schemas.microsoft.com/office/drawing/2014/main" id="{28C71BA2-833A-6049-AAA9-FF22C4CA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289D94-4C71-384F-B646-383A960F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4800"/>
            <a:ext cx="3886200" cy="6172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CA5D5-E80C-0C41-ADC6-925291C40CF6}"/>
              </a:ext>
            </a:extLst>
          </p:cNvPr>
          <p:cNvSpPr txBox="1"/>
          <p:nvPr/>
        </p:nvSpPr>
        <p:spPr>
          <a:xfrm>
            <a:off x="5741581" y="850605"/>
            <a:ext cx="2764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genetic code tables use the 3-letter abbreviation for the 20 amino acids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686B20-E979-D045-826E-D081C1EB85CF}"/>
              </a:ext>
            </a:extLst>
          </p:cNvPr>
          <p:cNvCxnSpPr>
            <a:cxnSpLocks/>
          </p:cNvCxnSpPr>
          <p:nvPr/>
        </p:nvCxnSpPr>
        <p:spPr>
          <a:xfrm flipH="1" flipV="1">
            <a:off x="4983126" y="648587"/>
            <a:ext cx="682255" cy="744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0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CD02097A-158B-6748-A098-9E1C6C10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3">
            <a:extLst>
              <a:ext uri="{FF2B5EF4-FFF2-40B4-BE49-F238E27FC236}">
                <a16:creationId xmlns:a16="http://schemas.microsoft.com/office/drawing/2014/main" id="{19CA5E83-31DC-204A-8482-CCDA266D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Note that the mRNA can be longer than is needed for the protein produced.  Protein synthesis always begins at a specific codon, however.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codon (</a:t>
            </a:r>
            <a:r>
              <a:rPr lang="en-US" altLang="en-US" b="1">
                <a:ea typeface="ＭＳ Ｐゴシック" panose="020B0600070205080204" pitchFamily="34" charset="-128"/>
              </a:rPr>
              <a:t>AUG</a:t>
            </a:r>
            <a:r>
              <a:rPr lang="en-US" altLang="en-US">
                <a:ea typeface="ＭＳ Ｐゴシック" panose="020B0600070205080204" pitchFamily="34" charset="-128"/>
              </a:rPr>
              <a:t>) is called the </a:t>
            </a:r>
            <a:r>
              <a:rPr lang="en-US" altLang="en-US" b="1">
                <a:ea typeface="ＭＳ Ｐゴシック" panose="020B0600070205080204" pitchFamily="34" charset="-128"/>
              </a:rPr>
              <a:t>start codon</a:t>
            </a:r>
            <a:r>
              <a:rPr lang="en-US" altLang="en-US">
                <a:ea typeface="ＭＳ Ｐゴシック" panose="020B0600070205080204" pitchFamily="34" charset="-128"/>
              </a:rPr>
              <a:t>.  It codes for the amino acid, </a:t>
            </a:r>
            <a:r>
              <a:rPr lang="en-US" altLang="en-US" b="1">
                <a:ea typeface="ＭＳ Ｐゴシック" panose="020B0600070205080204" pitchFamily="34" charset="-128"/>
              </a:rPr>
              <a:t>methionine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77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1543</Words>
  <Application>Microsoft Macintosh PowerPoint</Application>
  <PresentationFormat>On-screen Show (4:3)</PresentationFormat>
  <Paragraphs>150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ＭＳ Ｐゴシック</vt:lpstr>
      <vt:lpstr>Arial</vt:lpstr>
      <vt:lpstr>Calibri</vt:lpstr>
      <vt:lpstr>Wingdings</vt:lpstr>
      <vt:lpstr>Office Theme</vt:lpstr>
      <vt:lpstr>Concepts of Biology Biol 111 Minot State University</vt:lpstr>
      <vt:lpstr>Lecture 31 April 23, 2018</vt:lpstr>
      <vt:lpstr>Where were we?...</vt:lpstr>
      <vt:lpstr>Fig. 11.9</vt:lpstr>
      <vt:lpstr>Gene expression—part 2</vt:lpstr>
      <vt:lpstr>PowerPoint Presentation</vt:lpstr>
      <vt:lpstr>The universal genetic code</vt:lpstr>
      <vt:lpstr>PowerPoint Presentation</vt:lpstr>
      <vt:lpstr>PowerPoint Presentation</vt:lpstr>
      <vt:lpstr>PowerPoint Presentation</vt:lpstr>
      <vt:lpstr>PowerPoint Presentation</vt:lpstr>
      <vt:lpstr>Now let’s decode or translate the mRNA you transcribed earlier! </vt:lpstr>
      <vt:lpstr>Why “universal”?</vt:lpstr>
      <vt:lpstr>PowerPoint Presentation</vt:lpstr>
      <vt:lpstr>Fig. 11.9</vt:lpstr>
      <vt:lpstr>Fig. 11.13a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example…consider the following… Pretend this little gene controls pea shape</vt:lpstr>
      <vt:lpstr>PowerPoint Presentation</vt:lpstr>
      <vt:lpstr>PowerPoint Presentation</vt:lpstr>
      <vt:lpstr>PowerPoint Presentation</vt:lpstr>
      <vt:lpstr>Fig. 11.18a</vt:lpstr>
      <vt:lpstr>Fig. 11.18b</vt:lpstr>
      <vt:lpstr>Connecting genetics to evolution</vt:lpstr>
      <vt:lpstr>PowerPoint Presentation</vt:lpstr>
      <vt:lpstr>PowerPoint Presentation</vt:lpstr>
      <vt:lpstr>Why is there resistance to evolution as a mechanism for biodiversity?</vt:lpstr>
      <vt:lpstr>Overwhelming evidence…</vt:lpstr>
      <vt:lpstr>We share genes with bacteria and even viruses! </vt:lpstr>
      <vt:lpstr>But we share more with mammals, especially primates</vt:lpstr>
      <vt:lpstr>Example?...</vt:lpstr>
      <vt:lpstr>Variation in skull design in humans</vt:lpstr>
      <vt:lpstr>PowerPoint Presentation</vt:lpstr>
      <vt:lpstr>Modern Genetics</vt:lpstr>
      <vt:lpstr>Biotechnology/Molecular Genetics</vt:lpstr>
      <vt:lpstr>Recall…the code is universal</vt:lpstr>
      <vt:lpstr>PowerPoint Presentation</vt:lpstr>
      <vt:lpstr>Fig. 11.19</vt:lpstr>
      <vt:lpstr>PowerPoint Presentation</vt:lpstr>
      <vt:lpstr>Examples?..</vt:lpstr>
    </vt:vector>
  </TitlesOfParts>
  <Company>Minot State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Biology Biol 111 Minot State University</dc:title>
  <dc:creator>Heidi Super</dc:creator>
  <cp:lastModifiedBy>Microsoft Office User</cp:lastModifiedBy>
  <cp:revision>100</cp:revision>
  <dcterms:created xsi:type="dcterms:W3CDTF">2018-02-28T16:46:22Z</dcterms:created>
  <dcterms:modified xsi:type="dcterms:W3CDTF">2018-04-23T12:05:06Z</dcterms:modified>
</cp:coreProperties>
</file>